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8" r:id="rId4"/>
    <p:sldId id="278" r:id="rId5"/>
    <p:sldId id="277" r:id="rId6"/>
    <p:sldId id="279" r:id="rId7"/>
    <p:sldId id="280" r:id="rId8"/>
    <p:sldId id="281" r:id="rId9"/>
    <p:sldId id="282" r:id="rId10"/>
    <p:sldId id="258" r:id="rId11"/>
    <p:sldId id="259" r:id="rId12"/>
    <p:sldId id="274" r:id="rId13"/>
    <p:sldId id="260" r:id="rId14"/>
    <p:sldId id="261" r:id="rId15"/>
    <p:sldId id="275" r:id="rId16"/>
    <p:sldId id="283" r:id="rId17"/>
    <p:sldId id="262" r:id="rId18"/>
    <p:sldId id="27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1"/>
    <p:restoredTop sz="86438"/>
  </p:normalViewPr>
  <p:slideViewPr>
    <p:cSldViewPr snapToGrid="0">
      <p:cViewPr varScale="1">
        <p:scale>
          <a:sx n="96" d="100"/>
          <a:sy n="96" d="100"/>
        </p:scale>
        <p:origin x="78" y="582"/>
      </p:cViewPr>
      <p:guideLst/>
    </p:cSldViewPr>
  </p:slideViewPr>
  <p:outlineViewPr>
    <p:cViewPr>
      <p:scale>
        <a:sx n="33" d="100"/>
        <a:sy n="33" d="100"/>
      </p:scale>
      <p:origin x="0" y="-30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E8E7C-90F5-3F4B-B611-D1AE759F72C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A4085-91C2-B347-AA81-1693C48C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A4085-91C2-B347-AA81-1693C48CC1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A4085-91C2-B347-AA81-1693C48CC1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A4085-91C2-B347-AA81-1693C48CC1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0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A4085-91C2-B347-AA81-1693C48CC1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4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18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" y="841153"/>
            <a:ext cx="8842248" cy="72285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" y="1666875"/>
            <a:ext cx="4311394" cy="33627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32" y="1666875"/>
            <a:ext cx="4311394" cy="33627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1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5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" y="154972"/>
            <a:ext cx="8842248" cy="72285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" y="994314"/>
            <a:ext cx="8842248" cy="35045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3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earch to Practic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76" y="154972"/>
            <a:ext cx="8842248" cy="72285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From Research to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0876" y="994314"/>
            <a:ext cx="8842248" cy="350453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Include brief statements about how the HFE research findings can be or have been translated and/or implemented into HFE practice.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Note: including this slide is optional but strongly encouraged.</a:t>
            </a:r>
          </a:p>
        </p:txBody>
      </p:sp>
    </p:spTree>
    <p:extLst>
      <p:ext uri="{BB962C8B-B14F-4D97-AF65-F5344CB8AC3E}">
        <p14:creationId xmlns:p14="http://schemas.microsoft.com/office/powerpoint/2010/main" val="158733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C9407A-3231-1BD4-0AFD-89F8989C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154972"/>
            <a:ext cx="8842248" cy="72285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8BB54D-8D36-D36C-C1AB-D8D9D299F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876" y="987552"/>
            <a:ext cx="4311394" cy="350215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1BAC9F-2188-1E83-1B74-58E780C2C70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81732" y="987552"/>
            <a:ext cx="4311394" cy="350215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22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C9407A-3231-1BD4-0AFD-89F8989C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154972"/>
            <a:ext cx="8842248" cy="72285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5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5B5C565-FE46-4216-F01C-CD59374D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154972"/>
            <a:ext cx="8842248" cy="72285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2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49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569000"/>
            <a:ext cx="9144000" cy="574500"/>
          </a:xfrm>
          <a:prstGeom prst="rect">
            <a:avLst/>
          </a:prstGeom>
          <a:solidFill>
            <a:srgbClr val="589FD7"/>
          </a:solidFill>
          <a:ln>
            <a:noFill/>
          </a:ln>
        </p:spPr>
        <p:txBody>
          <a:bodyPr spcFirstLastPara="1" wrap="square" lIns="274300" tIns="91425" rIns="274300" bIns="274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400"/>
          </a:xfrm>
          <a:prstGeom prst="rect">
            <a:avLst/>
          </a:prstGeom>
        </p:spPr>
        <p:txBody>
          <a:bodyPr spcFirstLastPara="1" wrap="square" lIns="274300" tIns="274300" rIns="274300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0" y="971400"/>
            <a:ext cx="9144000" cy="3597600"/>
          </a:xfrm>
          <a:prstGeom prst="rect">
            <a:avLst/>
          </a:prstGeom>
        </p:spPr>
        <p:txBody>
          <a:bodyPr spcFirstLastPara="1" wrap="square" lIns="274300" tIns="91425" rIns="274300" bIns="27430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 title="logo.jpg"/>
          <p:cNvPicPr preferRelativeResize="0"/>
          <p:nvPr/>
        </p:nvPicPr>
        <p:blipFill rotWithShape="1">
          <a:blip r:embed="rId2">
            <a:alphaModFix/>
          </a:blip>
          <a:srcRect l="4142" t="-329" r="2556" b="329"/>
          <a:stretch/>
        </p:blipFill>
        <p:spPr>
          <a:xfrm>
            <a:off x="221149" y="4245324"/>
            <a:ext cx="811800" cy="8115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l="-719" t="179" r="720" b="149"/>
          <a:stretch/>
        </p:blipFill>
        <p:spPr>
          <a:xfrm>
            <a:off x="6053140" y="4244715"/>
            <a:ext cx="811800" cy="8127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" name="Google Shape;16;p2"/>
          <p:cNvSpPr txBox="1"/>
          <p:nvPr/>
        </p:nvSpPr>
        <p:spPr>
          <a:xfrm>
            <a:off x="1083150" y="4569000"/>
            <a:ext cx="44358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</a:rPr>
              <a:t>HFES INTERNATIONAL SYMOSIUM                                                      </a:t>
            </a:r>
            <a:r>
              <a:rPr lang="en" sz="800">
                <a:solidFill>
                  <a:schemeClr val="lt1"/>
                </a:solidFill>
              </a:rPr>
              <a:t>MARCH 22 - 25, 2026</a:t>
            </a:r>
            <a:endParaRPr sz="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on Human Factors and Ergonomics in Health Care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6864950" y="4569000"/>
            <a:ext cx="22791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</a:rPr>
              <a:t>HFES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lt1"/>
                </a:solidFill>
              </a:rPr>
              <a:t>Systems That Work for Humans</a:t>
            </a:r>
            <a:endParaRPr sz="6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1253252"/>
            <a:ext cx="768096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3113008"/>
            <a:ext cx="768096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7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1253252"/>
            <a:ext cx="768096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3113008"/>
            <a:ext cx="768096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F159-CAA1-BCF9-5C01-8766BAEF3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10352"/>
            <a:ext cx="7680960" cy="1790700"/>
          </a:xfrm>
        </p:spPr>
        <p:txBody>
          <a:bodyPr anchor="b"/>
          <a:lstStyle>
            <a:lvl1pPr algn="ctr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BAFA9-1F6B-F26D-D32B-93F2B501A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2770108"/>
            <a:ext cx="768096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4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CC443610-3F08-9446-0B8D-AEB7A044F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2770108"/>
            <a:ext cx="768096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C815D-9B98-D60E-B9EF-8AFD2114C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10352"/>
            <a:ext cx="7680960" cy="1790700"/>
          </a:xfrm>
        </p:spPr>
        <p:txBody>
          <a:bodyPr anchor="b"/>
          <a:lstStyle>
            <a:lvl1pPr algn="ctr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4AE03F-7D74-8C2E-A3CD-EAFF4CA23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10352"/>
            <a:ext cx="768096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25C8CF8-9C06-FE27-7E0E-123034B83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2770108"/>
            <a:ext cx="768096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708D41-8996-6DF0-27DA-7AE10A66A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10352"/>
            <a:ext cx="7680960" cy="1790700"/>
          </a:xfrm>
        </p:spPr>
        <p:txBody>
          <a:bodyPr anchor="b"/>
          <a:lstStyle>
            <a:lvl1pPr algn="ctr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FC3F409-8253-D196-2810-039EC9A1C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2770108"/>
            <a:ext cx="768096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9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0073FC-D4BA-D54F-7325-FFB03240A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10352"/>
            <a:ext cx="7680960" cy="1790700"/>
          </a:xfrm>
        </p:spPr>
        <p:txBody>
          <a:bodyPr anchor="b"/>
          <a:lstStyle>
            <a:lvl1pPr algn="ctr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D7BD3B7-1135-416C-F004-46BCE169D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2770108"/>
            <a:ext cx="768096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9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99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" y="841153"/>
            <a:ext cx="8842248" cy="72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" y="1671350"/>
            <a:ext cx="8842248" cy="335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8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62" r:id="rId9"/>
    <p:sldLayoutId id="2147483664" r:id="rId10"/>
    <p:sldLayoutId id="2147483679" r:id="rId11"/>
    <p:sldLayoutId id="2147483671" r:id="rId12"/>
    <p:sldLayoutId id="2147483682" r:id="rId13"/>
    <p:sldLayoutId id="2147483672" r:id="rId14"/>
    <p:sldLayoutId id="2147483680" r:id="rId15"/>
    <p:sldLayoutId id="2147483667" r:id="rId16"/>
    <p:sldLayoutId id="2147483681" r:id="rId17"/>
    <p:sldLayoutId id="2147483683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CB0414-1A22-F684-4FE5-38957D6311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876" y="-1012219"/>
            <a:ext cx="8842248" cy="722852"/>
          </a:xfrm>
        </p:spPr>
        <p:txBody>
          <a:bodyPr/>
          <a:lstStyle/>
          <a:p>
            <a:r>
              <a:rPr lang="en-US" dirty="0"/>
              <a:t>HFES International Symposium</a:t>
            </a:r>
            <a:r>
              <a:rPr lang="en-US" baseline="0" dirty="0"/>
              <a:t>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1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2FE6-47B2-FDF1-BFFC-0ECEEE75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header style – one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B22C-9F84-C58F-5E60-DB147769D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edit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87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9F0EE-E535-8C0D-6B88-99E3924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header style – two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68D1-9E8C-1550-9501-36DF301841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to edit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518F7-8C23-BB7C-8115-EF1E1D0904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to edit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0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59E8-A76F-5DA9-09B4-6A5584FA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header style – no text</a:t>
            </a:r>
          </a:p>
        </p:txBody>
      </p:sp>
    </p:spTree>
    <p:extLst>
      <p:ext uri="{BB962C8B-B14F-4D97-AF65-F5344CB8AC3E}">
        <p14:creationId xmlns:p14="http://schemas.microsoft.com/office/powerpoint/2010/main" val="341924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1D90-C428-D988-2B97-0F9AD72C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header style – one column w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7E57-31C1-7785-3886-26618A3C0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edit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1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853D-F2C3-E4C1-B0C0-B503B4B4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header style – two column w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1F00-02E5-65F2-92DF-83462C87F2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to edit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2764B-3A81-20F9-F652-14D70A97D0D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Click to edit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3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5D72-2E88-83C0-F20F-2D09099C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header style – no text below</a:t>
            </a:r>
          </a:p>
        </p:txBody>
      </p:sp>
    </p:spTree>
    <p:extLst>
      <p:ext uri="{BB962C8B-B14F-4D97-AF65-F5344CB8AC3E}">
        <p14:creationId xmlns:p14="http://schemas.microsoft.com/office/powerpoint/2010/main" val="35252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0876" y="841153"/>
            <a:ext cx="8842248" cy="722852"/>
          </a:xfrm>
        </p:spPr>
        <p:txBody>
          <a:bodyPr spcFirstLastPara="1" lIns="274300" tIns="274300" rIns="274300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From Research to Practice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idx="1"/>
          </p:nvPr>
        </p:nvSpPr>
        <p:spPr>
          <a:xfrm>
            <a:off x="150876" y="1671350"/>
            <a:ext cx="8842248" cy="3357849"/>
          </a:xfrm>
        </p:spPr>
        <p:txBody>
          <a:bodyPr spcFirstLastPara="1" lIns="274300" tIns="91425" rIns="274300" bIns="2743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brief statements about how the HFE research findings can be, or have been, translated and/or implemented into HFE practice.</a:t>
            </a:r>
            <a:endParaRPr lang="en-US"/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NOTE: Including this slide is optional, but strongly encouraged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32329-DAF8-D43A-6A14-E7DFEF12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-942771"/>
            <a:ext cx="8842248" cy="722852"/>
          </a:xfrm>
        </p:spPr>
        <p:txBody>
          <a:bodyPr/>
          <a:lstStyle/>
          <a:p>
            <a:r>
              <a:rPr lang="en-US" dirty="0"/>
              <a:t>Section Divider </a:t>
            </a:r>
          </a:p>
        </p:txBody>
      </p:sp>
    </p:spTree>
    <p:extLst>
      <p:ext uri="{BB962C8B-B14F-4D97-AF65-F5344CB8AC3E}">
        <p14:creationId xmlns:p14="http://schemas.microsoft.com/office/powerpoint/2010/main" val="1745309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25924-5683-184D-291C-06B01557C7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876" y="-976916"/>
            <a:ext cx="8842248" cy="722852"/>
          </a:xfrm>
        </p:spPr>
        <p:txBody>
          <a:bodyPr/>
          <a:lstStyle/>
          <a:p>
            <a:r>
              <a:rPr lang="en-US" dirty="0"/>
              <a:t>Section Divider</a:t>
            </a:r>
            <a:r>
              <a:rPr lang="en-US" baseline="0" dirty="0"/>
              <a:t> - 2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7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1027-C00A-165D-832B-A6D44B4BA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header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7FF9C-B990-07A7-6F40-89BB94824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Click to edit subhead style</a:t>
            </a:r>
          </a:p>
        </p:txBody>
      </p:sp>
    </p:spTree>
    <p:extLst>
      <p:ext uri="{BB962C8B-B14F-4D97-AF65-F5344CB8AC3E}">
        <p14:creationId xmlns:p14="http://schemas.microsoft.com/office/powerpoint/2010/main" val="191898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B69-1E3D-462B-3091-A529201F0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header style- Dark Teal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9FDF0-B830-614F-FDCC-EC375B4C2E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Click to edit subhead style</a:t>
            </a:r>
          </a:p>
        </p:txBody>
      </p:sp>
    </p:spTree>
    <p:extLst>
      <p:ext uri="{BB962C8B-B14F-4D97-AF65-F5344CB8AC3E}">
        <p14:creationId xmlns:p14="http://schemas.microsoft.com/office/powerpoint/2010/main" val="134983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859E-BDA7-78D9-B808-EEDF096BCD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header style – Orange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576A0-C4F1-A966-41C0-7FC9BF5E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to edit subhead style</a:t>
            </a:r>
          </a:p>
        </p:txBody>
      </p:sp>
    </p:spTree>
    <p:extLst>
      <p:ext uri="{BB962C8B-B14F-4D97-AF65-F5344CB8AC3E}">
        <p14:creationId xmlns:p14="http://schemas.microsoft.com/office/powerpoint/2010/main" val="41561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4A0C-C32D-6492-3983-86FB1E95A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891302"/>
            <a:ext cx="7680960" cy="1790700"/>
          </a:xfrm>
        </p:spPr>
        <p:txBody>
          <a:bodyPr/>
          <a:lstStyle/>
          <a:p>
            <a:r>
              <a:rPr lang="en-US" dirty="0"/>
              <a:t>Click to edit header style – </a:t>
            </a:r>
            <a:br>
              <a:rPr lang="en-US" dirty="0"/>
            </a:br>
            <a:r>
              <a:rPr lang="en-US" dirty="0"/>
              <a:t>Blue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7D19A-8021-F093-A802-DD233795B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to edit subhead style</a:t>
            </a:r>
          </a:p>
        </p:txBody>
      </p:sp>
    </p:spTree>
    <p:extLst>
      <p:ext uri="{BB962C8B-B14F-4D97-AF65-F5344CB8AC3E}">
        <p14:creationId xmlns:p14="http://schemas.microsoft.com/office/powerpoint/2010/main" val="222640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4DE8-8716-1860-C659-58C67B1A8C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header style – Purple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623A8-A9DD-E751-1C43-7B39E28869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to edit subhead style</a:t>
            </a:r>
          </a:p>
        </p:txBody>
      </p:sp>
    </p:spTree>
    <p:extLst>
      <p:ext uri="{BB962C8B-B14F-4D97-AF65-F5344CB8AC3E}">
        <p14:creationId xmlns:p14="http://schemas.microsoft.com/office/powerpoint/2010/main" val="413875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3C55-4083-AB6F-3EDB-C7E0E8516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header style – </a:t>
            </a:r>
            <a:br>
              <a:rPr lang="en-US" dirty="0"/>
            </a:br>
            <a:r>
              <a:rPr lang="en-US" dirty="0"/>
              <a:t>Teal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86D6F-1DBF-2F76-7B8D-8049DD138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to edit subhead style</a:t>
            </a:r>
          </a:p>
        </p:txBody>
      </p:sp>
    </p:spTree>
    <p:extLst>
      <p:ext uri="{BB962C8B-B14F-4D97-AF65-F5344CB8AC3E}">
        <p14:creationId xmlns:p14="http://schemas.microsoft.com/office/powerpoint/2010/main" val="372252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A010-BE94-87F9-35B2-096530620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header style – Lime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50BD6-7262-5993-9A22-AD3D38EAA1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to edit subhead style</a:t>
            </a:r>
          </a:p>
        </p:txBody>
      </p:sp>
    </p:spTree>
    <p:extLst>
      <p:ext uri="{BB962C8B-B14F-4D97-AF65-F5344CB8AC3E}">
        <p14:creationId xmlns:p14="http://schemas.microsoft.com/office/powerpoint/2010/main" val="132522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2E27-ABFB-CBCE-7111-3D4B7FDC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1ABC1-D4B6-F991-C582-57CE1B983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6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0E242F"/>
      </a:dk2>
      <a:lt2>
        <a:srgbClr val="E8E8E8"/>
      </a:lt2>
      <a:accent1>
        <a:srgbClr val="7D57C7"/>
      </a:accent1>
      <a:accent2>
        <a:srgbClr val="0F3049"/>
      </a:accent2>
      <a:accent3>
        <a:srgbClr val="008E8C"/>
      </a:accent3>
      <a:accent4>
        <a:srgbClr val="95BC57"/>
      </a:accent4>
      <a:accent5>
        <a:srgbClr val="F89848"/>
      </a:accent5>
      <a:accent6>
        <a:srgbClr val="53A1E3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5B34551-8B38-FB43-A1CA-E0EFCD94D1C8}" vid="{9BD4D60D-E73D-2E48-BC50-D77A61736C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269</Words>
  <Application>Microsoft Office PowerPoint</Application>
  <PresentationFormat>On-screen Show (16:9)</PresentationFormat>
  <Paragraphs>60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Calibri</vt:lpstr>
      <vt:lpstr>Office Theme</vt:lpstr>
      <vt:lpstr>HFES International Symposium 2025</vt:lpstr>
      <vt:lpstr>Click to edit header style</vt:lpstr>
      <vt:lpstr>Click to edit header style- Dark Teal</vt:lpstr>
      <vt:lpstr>Click to edit header style – Orange</vt:lpstr>
      <vt:lpstr>Click to edit header style –  Blue</vt:lpstr>
      <vt:lpstr>Click to edit header style – Purple</vt:lpstr>
      <vt:lpstr>Click to edit header style –  Teal</vt:lpstr>
      <vt:lpstr>Click to edit header style – Lime</vt:lpstr>
      <vt:lpstr>PowerPoint Presentation</vt:lpstr>
      <vt:lpstr>Click to edit header style – one column</vt:lpstr>
      <vt:lpstr>Click to edit header style – two column</vt:lpstr>
      <vt:lpstr>Click to edit header style – no text</vt:lpstr>
      <vt:lpstr>Click to edit header style – one column w bar</vt:lpstr>
      <vt:lpstr>Click to edit header style – two column w bar</vt:lpstr>
      <vt:lpstr>Click to edit header style – no text below</vt:lpstr>
      <vt:lpstr>From Research to Practice</vt:lpstr>
      <vt:lpstr>Section Divider </vt:lpstr>
      <vt:lpstr>Section Divider - 2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Camille Werth</dc:creator>
  <cp:lastModifiedBy>Jillian Barr</cp:lastModifiedBy>
  <cp:revision>6</cp:revision>
  <dcterms:created xsi:type="dcterms:W3CDTF">2025-09-05T20:35:10Z</dcterms:created>
  <dcterms:modified xsi:type="dcterms:W3CDTF">2026-01-27T17:21:04Z</dcterms:modified>
</cp:coreProperties>
</file>